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5"/>
  </p:sldMasterIdLst>
  <p:notesMasterIdLst>
    <p:notesMasterId r:id="rId19"/>
  </p:notesMasterIdLst>
  <p:sldIdLst>
    <p:sldId id="400" r:id="rId6"/>
    <p:sldId id="461" r:id="rId7"/>
    <p:sldId id="467" r:id="rId8"/>
    <p:sldId id="465" r:id="rId9"/>
    <p:sldId id="466" r:id="rId10"/>
    <p:sldId id="471" r:id="rId11"/>
    <p:sldId id="472" r:id="rId12"/>
    <p:sldId id="462" r:id="rId13"/>
    <p:sldId id="463" r:id="rId14"/>
    <p:sldId id="464" r:id="rId15"/>
    <p:sldId id="468" r:id="rId16"/>
    <p:sldId id="473" r:id="rId17"/>
    <p:sldId id="47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Bosco" initials="LB" lastIdx="2" clrIdx="0">
    <p:extLst>
      <p:ext uri="{19B8F6BF-5375-455C-9EA6-DF929625EA0E}">
        <p15:presenceInfo xmlns:p15="http://schemas.microsoft.com/office/powerpoint/2012/main" userId="S::Lbosco@ghsc-psm.org::caa8b960-9e1e-416f-bbcc-6734ec0d52c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0067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844" autoAdjust="0"/>
  </p:normalViewPr>
  <p:slideViewPr>
    <p:cSldViewPr snapToGrid="0">
      <p:cViewPr>
        <p:scale>
          <a:sx n="75" d="100"/>
          <a:sy n="75" d="100"/>
        </p:scale>
        <p:origin x="1812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Bosco" userId="caa8b960-9e1e-416f-bbcc-6734ec0d52c2" providerId="ADAL" clId="{BC1BE830-875D-4B9B-9238-DEF439FCF51D}"/>
    <pc:docChg chg="delSld">
      <pc:chgData name="Laura Bosco" userId="caa8b960-9e1e-416f-bbcc-6734ec0d52c2" providerId="ADAL" clId="{BC1BE830-875D-4B9B-9238-DEF439FCF51D}" dt="2019-11-05T22:20:22.048" v="1" actId="2696"/>
      <pc:docMkLst>
        <pc:docMk/>
      </pc:docMkLst>
      <pc:sldChg chg="del">
        <pc:chgData name="Laura Bosco" userId="caa8b960-9e1e-416f-bbcc-6734ec0d52c2" providerId="ADAL" clId="{BC1BE830-875D-4B9B-9238-DEF439FCF51D}" dt="2019-11-05T22:20:06.768" v="0" actId="2696"/>
        <pc:sldMkLst>
          <pc:docMk/>
          <pc:sldMk cId="2174122673" sldId="469"/>
        </pc:sldMkLst>
      </pc:sldChg>
      <pc:sldChg chg="del">
        <pc:chgData name="Laura Bosco" userId="caa8b960-9e1e-416f-bbcc-6734ec0d52c2" providerId="ADAL" clId="{BC1BE830-875D-4B9B-9238-DEF439FCF51D}" dt="2019-11-05T22:20:22.048" v="1" actId="2696"/>
        <pc:sldMkLst>
          <pc:docMk/>
          <pc:sldMk cId="2975093752" sldId="47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Slide Image Placeholder 1">
            <a:extLst>
              <a:ext uri="{FF2B5EF4-FFF2-40B4-BE49-F238E27FC236}">
                <a16:creationId xmlns:a16="http://schemas.microsoft.com/office/drawing/2014/main" id="{862AE6BF-C28D-46F8-8B7E-3CF4DA80A2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Notes Placeholder 2">
            <a:extLst>
              <a:ext uri="{FF2B5EF4-FFF2-40B4-BE49-F238E27FC236}">
                <a16:creationId xmlns:a16="http://schemas.microsoft.com/office/drawing/2014/main" id="{E101D81F-2B02-42C9-BA99-E06000C671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dirty="0"/>
          </a:p>
        </p:txBody>
      </p:sp>
      <p:sp>
        <p:nvSpPr>
          <p:cNvPr id="150532" name="Slide Number Placeholder 3">
            <a:extLst>
              <a:ext uri="{FF2B5EF4-FFF2-40B4-BE49-F238E27FC236}">
                <a16:creationId xmlns:a16="http://schemas.microsoft.com/office/drawing/2014/main" id="{1690B2DB-CD62-41C3-8AA2-73D30D4923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8BD8CF-D5AD-4563-901C-F5E2825D04F2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46180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D8AE4-A521-4C93-931F-3604DC39118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4875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D8AE4-A521-4C93-931F-3604DC39118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1456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Если есть время, выполните задание вместе.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2899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D8AE4-A521-4C93-931F-3604DC39118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6889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D8AE4-A521-4C93-931F-3604DC39118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862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Группа управления:</a:t>
            </a:r>
          </a:p>
          <a:p>
            <a:pPr marL="171450" indent="-171450" algn="l" rtl="0">
              <a:buFont typeface="Arial" panose="020B0604020202020204" pitchFamily="34" charset="0"/>
              <a:buChar char="•"/>
            </a:pPr>
            <a:r>
              <a:rPr lang="ru-Ru" sz="1200" b="0" i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Небольшая руководящая группа нужна для осуществления руководства на высшем уровне, контроля и принятия решений. Группа, которая также может именоваться инвесторами, должна включать по крайней мере одно высокопоставленное должностное лицо из ключевых организаций заинтересованных сторон, обладающих бюджетными и ресурсными полномочиями, таких как Министерство здравоохранения и Спонсор(ы), в зависимости от местной ситуации и потребностей. </a:t>
            </a:r>
          </a:p>
          <a:p>
            <a:pPr marL="171450" indent="-171450" algn="l" rtl="0">
              <a:buFont typeface="Arial" panose="020B0604020202020204" pitchFamily="34" charset="0"/>
              <a:buChar char="•"/>
            </a:pPr>
            <a:r>
              <a:rPr lang="ru-Ru" sz="1200" b="0" i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Гана:  Министерство здравоохранения, GHS, USAID, PSM</a:t>
            </a:r>
            <a:endParaRPr lang="ru-Ru" dirty="0"/>
          </a:p>
          <a:p>
            <a:endParaRPr lang="ru-Ru" dirty="0"/>
          </a:p>
          <a:p>
            <a:pPr algn="l" rtl="0"/>
            <a:r>
              <a:rPr lang="ru-Ru" b="0" i="0" u="none" baseline="0"/>
              <a:t>Руководящий комитет</a:t>
            </a:r>
          </a:p>
          <a:p>
            <a:pPr marL="171450" indent="-171450" algn="l" rtl="0">
              <a:buFont typeface="Arial" panose="020B0604020202020204" pitchFamily="34" charset="0"/>
              <a:buChar char="•"/>
            </a:pPr>
            <a:r>
              <a:rPr lang="ru-Ru" sz="1200" b="0" i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Этот комитет руководит деятельностью центральной группы; в него входят участники группы, которые являются ключевыми для проекта и регулярно участвуют в осуществляемой деятельности. В руководящий комитет должен входить как минимум один чиновник высокого уровня из министерства здравоохранения, а также другие влиятельные заинтересованные стороны, состав которых определяется центральной группой оценки, для придания веса принимаемым решениям, содействия в реализации и одобрении процессов. Эти лица участвуют только в определенной деятельности по управлению и технической поддержке в рамках NSCA 2.0, например, информировании о технических решениях (включая объем работ и товары-маркеры), содействии планированию, запросе и получении одобрений, реализации логистических процедур внутри страны, а также обеспечении соответствия местным протоколам и использовании подходящих каналов связи.</a:t>
            </a:r>
            <a:endParaRPr lang="ru-Ru" dirty="0"/>
          </a:p>
          <a:p>
            <a:pPr marL="171450" indent="-171450" algn="l" rtl="0">
              <a:buFont typeface="Arial" panose="020B0604020202020204" pitchFamily="34" charset="0"/>
              <a:buChar char="•"/>
            </a:pPr>
            <a:r>
              <a:rPr lang="ru-Ru" b="0" i="0" u="none" baseline="0"/>
              <a:t>Гана:  Техническая рабочая группа Министерства здравоохранения и персонал PSM</a:t>
            </a: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837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Примечание для себя — ссылайтесь на ответы на стартовые занятия.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1508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711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u="none" baseline="0">
                <a:solidFill>
                  <a:srgbClr val="002060"/>
                </a:solidFill>
              </a:rPr>
              <a:t>Структура управления:  </a:t>
            </a:r>
            <a:r>
              <a:rPr lang="ru-Ru" b="0" i="0" u="none" baseline="0"/>
              <a:t>Министерство здравоохранения в лице технической рабочей группы (TWG); USAID, финансирование и контроль; GHSC-PSM</a:t>
            </a:r>
          </a:p>
          <a:p>
            <a:pPr algn="l" rtl="0"/>
            <a:r>
              <a:rPr lang="ru-Ru" b="0" i="0" u="none" baseline="0"/>
              <a:t>Задача: 248 объектов, ххх оценок; 60 собеседований на центральном уровне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494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u="none" baseline="0">
                <a:solidFill>
                  <a:srgbClr val="002060"/>
                </a:solidFill>
              </a:rPr>
              <a:t>Структура управления:  </a:t>
            </a:r>
            <a:r>
              <a:rPr lang="ru-Ru" b="0" i="0" u="none" baseline="0"/>
              <a:t>Министерство здравоохранения в лице технической рабочей группы (TWG); USAID, финансирование и контроль; GHSC-PSM</a:t>
            </a:r>
          </a:p>
          <a:p>
            <a:pPr algn="l" rtl="0"/>
            <a:r>
              <a:rPr lang="ru-Ru" b="0" i="0" u="none" baseline="0"/>
              <a:t>Задача: 248 объектов, ххх оценок; 60 собеседований на центральном уровне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7178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D8AE4-A521-4C93-931F-3604DC39118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477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D8AE4-A521-4C93-931F-3604DC39118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491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350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9341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46350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5958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6710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1420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65601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1327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3084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5539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81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1231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3957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51133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31731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36581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41309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0511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61921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9480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530563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0863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17997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24665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68328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64559"/>
            <a:ext cx="10363200" cy="1045404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171" indent="0" algn="ctr">
              <a:buNone/>
              <a:defRPr sz="2000"/>
            </a:lvl2pPr>
            <a:lvl3pPr marL="914342" indent="0" algn="ctr">
              <a:buNone/>
              <a:defRPr sz="1800"/>
            </a:lvl3pPr>
            <a:lvl4pPr marL="1371513" indent="0" algn="ctr">
              <a:buNone/>
              <a:defRPr sz="1600"/>
            </a:lvl4pPr>
            <a:lvl5pPr marL="1828683" indent="0" algn="ctr">
              <a:buNone/>
              <a:defRPr sz="1600"/>
            </a:lvl5pPr>
            <a:lvl6pPr marL="2285854" indent="0" algn="ctr">
              <a:buNone/>
              <a:defRPr sz="1600"/>
            </a:lvl6pPr>
            <a:lvl7pPr marL="2743025" indent="0" algn="ctr">
              <a:buNone/>
              <a:defRPr sz="1600"/>
            </a:lvl7pPr>
            <a:lvl8pPr marL="3200196" indent="0" algn="ctr">
              <a:buNone/>
              <a:defRPr sz="1600"/>
            </a:lvl8pPr>
            <a:lvl9pPr marL="365736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5974A-5553-4B27-B825-3E7107E8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A3DA55-F83E-44C7-A024-E0525CCB30FC}" type="datetime1">
              <a:rPr lang="en-US" altLang="en-US"/>
              <a:pPr/>
              <a:t>8/9/2022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D9E31-C202-4436-9954-09E04E64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162C9-00B8-472F-A8D1-4C2E213D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F92F8-9A91-49EE-9F13-AD02B8C2C9D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8734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71542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126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349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15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2323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069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7C017F59-29DA-6F48-B92A-5AD511CC2D63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81" b="0" i="0" dirty="0">
              <a:solidFill>
                <a:srgbClr val="FFFFFF"/>
              </a:solidFill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280982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12" r:id="rId20"/>
    <p:sldLayoutId id="2147483713" r:id="rId21"/>
    <p:sldLayoutId id="2147483714" r:id="rId22"/>
    <p:sldLayoutId id="2147483715" r:id="rId23"/>
    <p:sldLayoutId id="2147483716" r:id="rId24"/>
    <p:sldLayoutId id="2147483717" r:id="rId25"/>
    <p:sldLayoutId id="2147483718" r:id="rId26"/>
    <p:sldLayoutId id="2147483719" r:id="rId27"/>
    <p:sldLayoutId id="2147483720" r:id="rId28"/>
    <p:sldLayoutId id="2147483721" r:id="rId29"/>
    <p:sldLayoutId id="2147483722" r:id="rId30"/>
    <p:sldLayoutId id="2147483723" r:id="rId31"/>
    <p:sldLayoutId id="2147483724" r:id="rId32"/>
  </p:sldLayoutIdLst>
  <p:hf hdr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0562D24-3903-465E-92BE-C267821CBEA4}"/>
              </a:ext>
            </a:extLst>
          </p:cNvPr>
          <p:cNvSpPr/>
          <p:nvPr/>
        </p:nvSpPr>
        <p:spPr>
          <a:xfrm>
            <a:off x="210515" y="197109"/>
            <a:ext cx="11706176" cy="6463782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 rtl="0">
              <a:defRPr/>
            </a:pPr>
            <a:endParaRPr lang="ru-Ru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39A59D3-F6A2-4A88-866A-36F8598F33CB}"/>
              </a:ext>
            </a:extLst>
          </p:cNvPr>
          <p:cNvCxnSpPr/>
          <p:nvPr/>
        </p:nvCxnSpPr>
        <p:spPr>
          <a:xfrm>
            <a:off x="6096000" y="5978612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8FD45DB7-EA3E-4A16-80F2-D71BF2AC2C04}"/>
              </a:ext>
            </a:extLst>
          </p:cNvPr>
          <p:cNvSpPr>
            <a:spLocks noGrp="1"/>
          </p:cNvSpPr>
          <p:nvPr/>
        </p:nvSpPr>
        <p:spPr>
          <a:xfrm>
            <a:off x="2438400" y="1479549"/>
            <a:ext cx="8001000" cy="2101851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/>
            <a:r>
              <a:rPr lang="ru-Ru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(NSCA 2.0)</a:t>
            </a:r>
          </a:p>
          <a:p>
            <a:pPr algn="l" defTabSz="604738" rtl="0"/>
            <a:r>
              <a:rPr lang="ru-Ru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День 3:  Формирование команды </a:t>
            </a:r>
          </a:p>
          <a:p>
            <a:pPr algn="l" defTabSz="604738" rtl="0"/>
            <a:endParaRPr lang="ru-Ru" altLang="en-US" sz="800" dirty="0">
              <a:solidFill>
                <a:srgbClr val="000000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149511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DEBF0777-57BF-473C-AE9D-3628834FD0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429124" y="6031088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FEF56A0-CA41-4BC3-B377-A8B7BD5F18DF}"/>
              </a:ext>
            </a:extLst>
          </p:cNvPr>
          <p:cNvSpPr txBox="1"/>
          <p:nvPr/>
        </p:nvSpPr>
        <p:spPr>
          <a:xfrm>
            <a:off x="6096001" y="6012329"/>
            <a:ext cx="591277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604738" rtl="0"/>
            <a:r>
              <a:rPr lang="ru-Ru" sz="1050" i="0" u="none" baseline="0">
                <a:solidFill>
                  <a:srgbClr val="FFFFFF"/>
                </a:solidFill>
                <a:latin typeface="Arial" panose="020B0604020202020204" pitchFamily="34" charset="0"/>
                <a:ea typeface="Gill Sans MT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</a:t>
            </a:r>
            <a:br>
              <a:rPr lang="th-TH" sz="1050" i="0" u="none" baseline="0">
                <a:solidFill>
                  <a:srgbClr val="FFFFFF"/>
                </a:solidFill>
                <a:latin typeface="Arial" panose="020B0604020202020204" pitchFamily="34" charset="0"/>
                <a:ea typeface="Gill Sans MT"/>
                <a:cs typeface="Arial" panose="020B0604020202020204" pitchFamily="34" charset="0"/>
              </a:rPr>
            </a:br>
            <a:r>
              <a:rPr lang="ru-Ru" sz="1050" i="0" u="none" baseline="0">
                <a:solidFill>
                  <a:srgbClr val="FFFFFF"/>
                </a:solidFill>
                <a:latin typeface="Arial" panose="020B0604020202020204" pitchFamily="34" charset="0"/>
                <a:ea typeface="Gill Sans MT"/>
                <a:cs typeface="Arial" panose="020B0604020202020204" pitchFamily="34" charset="0"/>
              </a:rPr>
              <a:t>целевой заказ на оценку национальной цепи поставок </a:t>
            </a:r>
          </a:p>
        </p:txBody>
      </p:sp>
    </p:spTree>
    <p:extLst>
      <p:ext uri="{BB962C8B-B14F-4D97-AF65-F5344CB8AC3E}">
        <p14:creationId xmlns:p14="http://schemas.microsoft.com/office/powerpoint/2010/main" val="2746371984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D514E-0741-4970-8F97-3057776D3E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805" y="1194849"/>
            <a:ext cx="5079595" cy="2997108"/>
          </a:xfrm>
        </p:spPr>
        <p:txBody>
          <a:bodyPr>
            <a:normAutofit/>
          </a:bodyPr>
          <a:lstStyle/>
          <a:p>
            <a:pPr marL="0" indent="0" algn="l" rtl="0">
              <a:spcAft>
                <a:spcPts val="600"/>
              </a:spcAft>
              <a:buNone/>
            </a:pPr>
            <a:r>
              <a:rPr lang="ru-Ru" sz="1600" b="1" i="0" u="none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Гвинея</a:t>
            </a:r>
            <a:endParaRPr lang="ru-Ru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Aft>
                <a:spcPts val="600"/>
              </a:spcAft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Сборщики данных:  Студенты-фармацевты продвинутого уровня и несколько сотрудников Министерства здравоохранения среднего уровня (всего 42 человека)</a:t>
            </a:r>
          </a:p>
          <a:p>
            <a:pPr algn="l" rtl="0">
              <a:spcAft>
                <a:spcPts val="600"/>
              </a:spcAft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Процесс:  Индивидуальные опросы всех сборщиков данных</a:t>
            </a:r>
          </a:p>
          <a:p>
            <a:pPr algn="l" rtl="0">
              <a:spcAft>
                <a:spcPts val="600"/>
              </a:spcAft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Плюсы: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8C5D2-BB8D-421C-9764-254782855E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194849"/>
            <a:ext cx="5486400" cy="2933130"/>
          </a:xfrm>
        </p:spPr>
        <p:txBody>
          <a:bodyPr>
            <a:noAutofit/>
          </a:bodyPr>
          <a:lstStyle/>
          <a:p>
            <a:pPr marL="0" indent="0" algn="l" rtl="0">
              <a:spcAft>
                <a:spcPts val="600"/>
              </a:spcAft>
              <a:buNone/>
            </a:pPr>
            <a:r>
              <a:rPr lang="ru-Ru" sz="1600" b="1" i="0" u="none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Гана</a:t>
            </a:r>
            <a:endParaRPr lang="ru-Ru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Aft>
                <a:spcPts val="600"/>
              </a:spcAft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Сборщики данных:  Работающие фармацевты среднего уровня и эксперты по цепи поставок, </a:t>
            </a:r>
            <a:br>
              <a:rPr lang="en-US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а также несколько сотрудников PSM (всего 63 человека)</a:t>
            </a:r>
          </a:p>
          <a:p>
            <a:pPr algn="l" rtl="0">
              <a:spcAft>
                <a:spcPts val="600"/>
              </a:spcAft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Процесс:  Министерство здравоохранения предложило Региональным директорам в сфере здравоохранения назначить 2–4 человек для участия в государственной оценке, окончательный выбор сделан основной группой оценки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8DD2B1B-426C-40CA-9BD3-DB6DE2D18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393221"/>
            <a:ext cx="10363200" cy="580800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Два подхода к найму сборщиков данных</a:t>
            </a:r>
          </a:p>
        </p:txBody>
      </p:sp>
      <p:pic>
        <p:nvPicPr>
          <p:cNvPr id="9" name="Picture 8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9D71B13A-7397-4E25-8E52-37CB008D7AD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2" t="18274" r="9033" b="14861"/>
          <a:stretch/>
        </p:blipFill>
        <p:spPr>
          <a:xfrm>
            <a:off x="913994" y="4191957"/>
            <a:ext cx="4891719" cy="2208844"/>
          </a:xfrm>
          <a:prstGeom prst="rect">
            <a:avLst/>
          </a:prstGeom>
        </p:spPr>
      </p:pic>
      <p:pic>
        <p:nvPicPr>
          <p:cNvPr id="11" name="Picture 10" descr="A group of people standing next to a palm tree&#10;&#10;Description automatically generated">
            <a:extLst>
              <a:ext uri="{FF2B5EF4-FFF2-40B4-BE49-F238E27FC236}">
                <a16:creationId xmlns:a16="http://schemas.microsoft.com/office/drawing/2014/main" id="{BEC5DCE6-59A2-46D8-B413-6B6F5DF6A76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64" b="5084"/>
          <a:stretch/>
        </p:blipFill>
        <p:spPr>
          <a:xfrm>
            <a:off x="6386289" y="4127979"/>
            <a:ext cx="5079594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167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5C373DA-8057-4863-8695-24788C31C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618821"/>
            <a:ext cx="10363200" cy="580800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Политика, лучшие методы и ограничения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AE3FD6-1E02-4A5A-B009-C6B71AE260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447800"/>
            <a:ext cx="10363200" cy="5410200"/>
          </a:xfrm>
        </p:spPr>
        <p:txBody>
          <a:bodyPr>
            <a:noAutofit/>
          </a:bodyPr>
          <a:lstStyle/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Необходимо использовать надлежащие договорные или иные механизмы найма, включая ТЗ с четким указанием квалификаций и ролей/сфер ответственности, </a:t>
            </a:r>
            <a:br>
              <a:rPr lang="en-US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а также результатов работы.</a:t>
            </a:r>
          </a:p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При разработке и исполнении договоров с персоналом и осуществлении выплат необходимо обеспечить соблюдение местных государственных правил, норм </a:t>
            </a:r>
            <a:br>
              <a:rPr lang="en-US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и принципов.</a:t>
            </a:r>
          </a:p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Совместно с Министерством здравоохранения, заинтересованными сторонами </a:t>
            </a:r>
            <a:br>
              <a:rPr lang="en-US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и партнерами необходимо провести исследование в целях оказания воздействия на своих сотрудников, призванного способствовать сотрудничеству, росту ответственности за выполнение деятельности на местах и местных ресурсов, </a:t>
            </a:r>
            <a:br>
              <a:rPr lang="en-US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а также сокращению затрат.</a:t>
            </a:r>
          </a:p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Необходимо сбалансировать связи и знакомства с представителями цепи поставок для обеспечения нейтральности и присутствия непредвзятых лиц при формировании группы оценки.</a:t>
            </a:r>
          </a:p>
        </p:txBody>
      </p:sp>
    </p:spTree>
    <p:extLst>
      <p:ext uri="{BB962C8B-B14F-4D97-AF65-F5344CB8AC3E}">
        <p14:creationId xmlns:p14="http://schemas.microsoft.com/office/powerpoint/2010/main" val="2368610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43DF7-6E24-44FB-8617-24229170D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228801"/>
            <a:ext cx="10363200" cy="1069267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Рабочий лист «Сочетание и комбинирование»:  Формирование группы оценки NSCA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95FBA47-FF36-4228-B058-ED5AD642FE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15103" y="1519176"/>
            <a:ext cx="6761794" cy="485561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725761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B5FA6-C99A-48C7-9CF4-E1A53EDA7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Выводы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F6D02-CFE7-4909-82AD-A3426A8770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Каждая группа оценки NSCA будет уникальной и будет отражать объем оценки, доступные ресурсы и возможности, сочетание заинтересованных лиц и конкурирующие приоритеты.</a:t>
            </a:r>
          </a:p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Необходимо описать минимальный набор основных задач по оценке с целью обеспечения успешного осуществления деятельности.</a:t>
            </a:r>
          </a:p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Процессы формирования команды и найма сборщиков данных должны отражать особенности, политику и законы страны, изобретательность группы, а также универсальные лучше методы.</a:t>
            </a:r>
          </a:p>
        </p:txBody>
      </p:sp>
    </p:spTree>
    <p:extLst>
      <p:ext uri="{BB962C8B-B14F-4D97-AF65-F5344CB8AC3E}">
        <p14:creationId xmlns:p14="http://schemas.microsoft.com/office/powerpoint/2010/main" val="318540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858CD4-8AC3-44E9-A7CD-17A660153FF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Обсудите ключевые роли и обязанности основной группы оценки</a:t>
            </a:r>
          </a:p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Обозначьте ключевые компетенции сборщиков данных</a:t>
            </a:r>
          </a:p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Приведите примеры структур команд и стратегий подбора персонала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16FFF3-6C74-4AE2-903F-C9BE620898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994400" cy="4233230"/>
          </a:xfrm>
        </p:spPr>
        <p:txBody>
          <a:bodyPr>
            <a:noAutofit/>
          </a:bodyPr>
          <a:lstStyle/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Место, которое занимает группа оценки в рамках общего проекта </a:t>
            </a:r>
          </a:p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Основная группа оценки</a:t>
            </a:r>
          </a:p>
          <a:p>
            <a:pPr lvl="1" algn="l" rtl="0">
              <a:spcBef>
                <a:spcPts val="1200"/>
              </a:spcBef>
              <a:spcAft>
                <a:spcPts val="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Примеры структур команд</a:t>
            </a:r>
          </a:p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Ключевые компетенции сборщиков данных</a:t>
            </a:r>
          </a:p>
          <a:p>
            <a:pPr lvl="1" algn="l" rtl="0">
              <a:spcBef>
                <a:spcPts val="1200"/>
              </a:spcBef>
              <a:spcAft>
                <a:spcPts val="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Примеры моделей подбора персонала</a:t>
            </a:r>
          </a:p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Политика, лучшие методы и ограничения</a:t>
            </a:r>
          </a:p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Задание «Сформируйте свою команду»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C1745C2-FCB0-4F64-BE0D-E18C9C630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933167"/>
            <a:ext cx="5079595" cy="580800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Задача</a:t>
            </a:r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676BA192-01B3-4CC6-BC15-AE108ABA3C57}"/>
              </a:ext>
            </a:extLst>
          </p:cNvPr>
          <p:cNvSpPr txBox="1">
            <a:spLocks/>
          </p:cNvSpPr>
          <p:nvPr/>
        </p:nvSpPr>
        <p:spPr>
          <a:xfrm>
            <a:off x="6198004" y="408705"/>
            <a:ext cx="5079595" cy="106926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 algn="l" defTabSz="604738" rtl="0" eaLnBrk="1" latinLnBrk="0" hangingPunct="1">
              <a:spcBef>
                <a:spcPct val="0"/>
              </a:spcBef>
              <a:buNone/>
              <a:defRPr sz="3174" b="0" i="0" kern="1200">
                <a:solidFill>
                  <a:srgbClr val="BA0C2F"/>
                </a:solidFill>
                <a:latin typeface="Gill Sans MT"/>
                <a:ea typeface="+mj-ea"/>
                <a:cs typeface="Gill Sans MT"/>
              </a:defRPr>
            </a:lvl1pPr>
          </a:lstStyle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Список вопросов для рассмотрения</a:t>
            </a:r>
          </a:p>
        </p:txBody>
      </p:sp>
    </p:spTree>
    <p:extLst>
      <p:ext uri="{BB962C8B-B14F-4D97-AF65-F5344CB8AC3E}">
        <p14:creationId xmlns:p14="http://schemas.microsoft.com/office/powerpoint/2010/main" val="159884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5D4130C4-15F5-4348-B063-1F915F7ECB2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t="8081" b="1951"/>
          <a:stretch/>
        </p:blipFill>
        <p:spPr>
          <a:xfrm>
            <a:off x="508000" y="409413"/>
            <a:ext cx="5892800" cy="6039174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8DB0A4-68F9-4B54-B292-3C65F37047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3200" y="6431178"/>
            <a:ext cx="2844800" cy="200055"/>
          </a:xfrm>
        </p:spPr>
        <p:txBody>
          <a:bodyPr/>
          <a:lstStyle/>
          <a:p>
            <a:pPr algn="l" rtl="0"/>
            <a:fld id="{60FEB5C5-97E6-6B45-BBE4-F2449473BB96}" type="datetime1">
              <a:rPr lang="th-TH" sz="700">
                <a:latin typeface="Arial" panose="020B0604020202020204" pitchFamily="34" charset="0"/>
              </a:rPr>
              <a:pPr algn="l" rtl="0"/>
              <a:t>09/08/65</a:t>
            </a:fld>
            <a:endParaRPr lang="ru-Ru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40EA423-719C-40B0-A2F5-E9C02869C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6171" y="1107014"/>
            <a:ext cx="5181195" cy="1077218"/>
          </a:xfrm>
        </p:spPr>
        <p:txBody>
          <a:bodyPr/>
          <a:lstStyle/>
          <a:p>
            <a:pPr algn="l" rtl="0"/>
            <a:r>
              <a:rPr lang="ru-Ru" sz="32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Общая (командная) картина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7">
            <a:extLst>
              <a:ext uri="{FF2B5EF4-FFF2-40B4-BE49-F238E27FC236}">
                <a16:creationId xmlns:a16="http://schemas.microsoft.com/office/drawing/2014/main" id="{1B7C0F9E-59AC-41B0-B7E3-D8947D98D4E6}"/>
              </a:ext>
            </a:extLst>
          </p:cNvPr>
          <p:cNvSpPr txBox="1">
            <a:spLocks/>
          </p:cNvSpPr>
          <p:nvPr/>
        </p:nvSpPr>
        <p:spPr>
          <a:xfrm>
            <a:off x="7257142" y="4919988"/>
            <a:ext cx="5181195" cy="523220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spAutoFit/>
          </a:bodyPr>
          <a:lstStyle>
            <a:lvl1pPr algn="l" defTabSz="604738" rtl="0" eaLnBrk="1" latinLnBrk="0" hangingPunct="1">
              <a:spcBef>
                <a:spcPct val="0"/>
              </a:spcBef>
              <a:buNone/>
              <a:defRPr sz="3174" b="0" i="0" kern="1200">
                <a:solidFill>
                  <a:srgbClr val="BA0C2F"/>
                </a:solidFill>
                <a:latin typeface="Gill Sans MT"/>
                <a:ea typeface="+mj-ea"/>
                <a:cs typeface="Gill Sans MT"/>
              </a:defRPr>
            </a:lvl1pPr>
          </a:lstStyle>
          <a:p>
            <a:pPr algn="l" rtl="0"/>
            <a:r>
              <a:rPr lang="ru-Ru" sz="2800" b="0" i="0" u="none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данного занятия</a:t>
            </a:r>
            <a:endParaRPr lang="ru-Ru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D6AB3CC-6F27-41DF-BBCF-74C36A48DA71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3759200" y="3939264"/>
            <a:ext cx="3497942" cy="1242334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ight Brace 12">
            <a:extLst>
              <a:ext uri="{FF2B5EF4-FFF2-40B4-BE49-F238E27FC236}">
                <a16:creationId xmlns:a16="http://schemas.microsoft.com/office/drawing/2014/main" id="{D3CF3B1D-3CBF-4490-BD3F-D4105C888066}"/>
              </a:ext>
            </a:extLst>
          </p:cNvPr>
          <p:cNvSpPr/>
          <p:nvPr/>
        </p:nvSpPr>
        <p:spPr>
          <a:xfrm>
            <a:off x="6516914" y="409413"/>
            <a:ext cx="653143" cy="5875273"/>
          </a:xfrm>
          <a:prstGeom prst="rightBrace">
            <a:avLst>
              <a:gd name="adj1" fmla="val 8333"/>
              <a:gd name="adj2" fmla="val 22084"/>
            </a:avLst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ru-Ru" sz="160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692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58E9E7D-B300-4D06-B470-6A7C17259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565600"/>
            <a:ext cx="10363200" cy="580800"/>
          </a:xfrm>
        </p:spPr>
        <p:txBody>
          <a:bodyPr/>
          <a:lstStyle/>
          <a:p>
            <a:pPr algn="l" rtl="0"/>
            <a:r>
              <a:rPr lang="ru-Ru" sz="32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Ключевые задачи группы оценки включают в себя: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D27B03-FBE9-46F4-BAA7-D008FD992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27200"/>
            <a:ext cx="10363200" cy="4586514"/>
          </a:xfrm>
        </p:spPr>
        <p:txBody>
          <a:bodyPr numCol="2">
            <a:noAutofit/>
          </a:bodyPr>
          <a:lstStyle/>
          <a:p>
            <a:pPr algn="l" rtl="0">
              <a:spcAft>
                <a:spcPts val="120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Общее руководство проектом</a:t>
            </a:r>
          </a:p>
          <a:p>
            <a:pPr algn="l" rtl="0">
              <a:spcAft>
                <a:spcPts val="120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Координация с группой руководства и руководящим комитетом</a:t>
            </a:r>
          </a:p>
          <a:p>
            <a:pPr algn="l" rtl="0">
              <a:spcAft>
                <a:spcPts val="120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Разработка оценки и корректировка исследования</a:t>
            </a:r>
          </a:p>
          <a:p>
            <a:pPr algn="l" rtl="0">
              <a:spcAft>
                <a:spcPts val="120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Координация логистики</a:t>
            </a:r>
          </a:p>
          <a:p>
            <a:pPr lvl="1" algn="l" rtl="0">
              <a:spcAft>
                <a:spcPts val="120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Составление маршрута, коммуникация и безопасность выездных групп</a:t>
            </a:r>
          </a:p>
          <a:p>
            <a:pPr lvl="1" algn="l" rtl="0">
              <a:spcAft>
                <a:spcPts val="120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Опросы центрального уровня</a:t>
            </a:r>
          </a:p>
          <a:p>
            <a:pPr algn="l" rtl="0">
              <a:spcAft>
                <a:spcPts val="120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Финансовое управление</a:t>
            </a:r>
          </a:p>
          <a:p>
            <a:pPr algn="l" rtl="0">
              <a:spcAft>
                <a:spcPts val="120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Набор местного персонала</a:t>
            </a:r>
          </a:p>
          <a:p>
            <a:pPr algn="l" rtl="0">
              <a:spcAft>
                <a:spcPts val="120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Обучение сборщиков данных</a:t>
            </a:r>
          </a:p>
          <a:p>
            <a:pPr algn="l" rtl="0">
              <a:spcAft>
                <a:spcPts val="120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Проведение семинара по цепи поставок</a:t>
            </a:r>
          </a:p>
          <a:p>
            <a:pPr algn="l" rtl="0">
              <a:spcAft>
                <a:spcPts val="120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Проверка данных и управление обеспечением качества</a:t>
            </a:r>
          </a:p>
          <a:p>
            <a:pPr algn="l" rtl="0">
              <a:spcAft>
                <a:spcPts val="120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Опросы важных источников информации центрального уровня (30–60 опросов или более)</a:t>
            </a:r>
          </a:p>
          <a:p>
            <a:pPr algn="l" rtl="0">
              <a:spcAft>
                <a:spcPts val="120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Анализ данных и составление отчетов</a:t>
            </a:r>
          </a:p>
          <a:p>
            <a:pPr algn="l" rtl="0">
              <a:spcAft>
                <a:spcPts val="1200"/>
              </a:spcAft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Распространение результатов</a:t>
            </a:r>
          </a:p>
          <a:p>
            <a:pPr>
              <a:spcAft>
                <a:spcPts val="1200"/>
              </a:spcAft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92607305-24B1-43CE-9718-D5F1CACE9B38}"/>
              </a:ext>
            </a:extLst>
          </p:cNvPr>
          <p:cNvSpPr txBox="1">
            <a:spLocks/>
          </p:cNvSpPr>
          <p:nvPr/>
        </p:nvSpPr>
        <p:spPr>
          <a:xfrm>
            <a:off x="914400" y="1258032"/>
            <a:ext cx="10363200" cy="469168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 sz="2116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1pPr>
            <a:lvl2pPr marL="905009" indent="-304470" algn="l" defTabSz="604738" rtl="0" eaLnBrk="1" latinLnBrk="0" hangingPunct="1">
              <a:spcBef>
                <a:spcPts val="0"/>
              </a:spcBef>
              <a:spcAft>
                <a:spcPts val="1058"/>
              </a:spcAft>
              <a:buFont typeface="Arial"/>
              <a:buChar char="–"/>
              <a:defRPr sz="2116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2pPr>
            <a:lvl3pPr marL="1209477" indent="-304470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381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3pPr>
            <a:lvl4pPr marL="1516046" indent="-306569" algn="l" defTabSz="604738" rtl="0" eaLnBrk="1" latinLnBrk="0" hangingPunct="1">
              <a:spcBef>
                <a:spcPct val="20000"/>
              </a:spcBef>
              <a:buFont typeface="Arial"/>
              <a:buChar char="–"/>
              <a:defRPr sz="2116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4pPr>
            <a:lvl5pPr marL="1660932" indent="-304470" algn="l" defTabSz="604738" rtl="0" eaLnBrk="1" latinLnBrk="0" hangingPunct="1">
              <a:spcBef>
                <a:spcPct val="20000"/>
              </a:spcBef>
              <a:buFont typeface="Arial"/>
              <a:buChar char="»"/>
              <a:defRPr sz="1852" b="0" i="0" kern="1200">
                <a:solidFill>
                  <a:srgbClr val="6C6463"/>
                </a:solidFill>
                <a:latin typeface="Gill Sans MT"/>
                <a:ea typeface="+mn-ea"/>
                <a:cs typeface="Gill Sans MT"/>
              </a:defRPr>
            </a:lvl5pPr>
            <a:lvl6pPr marL="3326061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30800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35538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40277" indent="-302369" algn="l" defTabSz="604738" rtl="0" eaLnBrk="1" latinLnBrk="0" hangingPunct="1">
              <a:spcBef>
                <a:spcPct val="20000"/>
              </a:spcBef>
              <a:buFont typeface="Arial"/>
              <a:buChar char="•"/>
              <a:defRPr sz="26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0">
              <a:buNone/>
            </a:pPr>
            <a:r>
              <a:rPr lang="ru-Ru" sz="2000" b="0" i="0" u="none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…как вы думаете? </a:t>
            </a:r>
          </a:p>
        </p:txBody>
      </p:sp>
    </p:spTree>
    <p:extLst>
      <p:ext uri="{BB962C8B-B14F-4D97-AF65-F5344CB8AC3E}">
        <p14:creationId xmlns:p14="http://schemas.microsoft.com/office/powerpoint/2010/main" val="510009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8443781-D1E2-4CF5-B865-3D12F83429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805" y="1715548"/>
            <a:ext cx="3504593" cy="4697751"/>
          </a:xfrm>
        </p:spPr>
        <p:txBody>
          <a:bodyPr>
            <a:noAutofit/>
          </a:bodyPr>
          <a:lstStyle/>
          <a:p>
            <a:pPr mar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 b="1" i="0" u="none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Примеры ролей</a:t>
            </a: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Руководитель(и) проекта </a:t>
            </a:r>
          </a:p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Менеджер по оценке</a:t>
            </a:r>
          </a:p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Технический руководитель</a:t>
            </a:r>
          </a:p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Администратор данных</a:t>
            </a:r>
          </a:p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Оценщик(и) данных</a:t>
            </a:r>
          </a:p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Координаторы по логистике</a:t>
            </a:r>
          </a:p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Финансовый руководитель</a:t>
            </a:r>
          </a:p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Группа опросов центрального уровня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  <a:spcAft>
                <a:spcPts val="0"/>
              </a:spcAft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  <a:spcAft>
                <a:spcPts val="0"/>
              </a:spcAft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  <a:spcAft>
                <a:spcPts val="0"/>
              </a:spcAft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0545317-D998-4F8C-B088-D1E4FA989F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228790" y="1715549"/>
            <a:ext cx="3607002" cy="4697750"/>
          </a:xfrm>
        </p:spPr>
        <p:txBody>
          <a:bodyPr>
            <a:normAutofit/>
          </a:bodyPr>
          <a:lstStyle/>
          <a:p>
            <a:pPr mar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 b="1" i="0" u="none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Рекомендации</a:t>
            </a: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Стоимость, возможности, доступность</a:t>
            </a:r>
          </a:p>
          <a:p>
            <a:pPr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Формирование заинтересованности и вовлечение заинтересованных сторон</a:t>
            </a:r>
          </a:p>
          <a:p>
            <a:pPr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Обеспечение непредвзятого отношения к осуществлению процесса и результаты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2CDFC31-E5F8-4BC0-82D7-7B8269A0D5FB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607002" cy="4697750"/>
          </a:xfrm>
        </p:spPr>
        <p:txBody>
          <a:bodyPr>
            <a:noAutofit/>
          </a:bodyPr>
          <a:lstStyle/>
          <a:p>
            <a:pPr mar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 b="1" i="0" u="none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Варианты подбора кадров</a:t>
            </a: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Персонал организации</a:t>
            </a:r>
          </a:p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Сотрудники Министерства здравоохранения или прикомандированные государственные служащие</a:t>
            </a:r>
          </a:p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Персонал других организаций/партнеров:</a:t>
            </a:r>
          </a:p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Консультанты</a:t>
            </a:r>
          </a:p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Специалисты, работающие на добровольных началах</a:t>
            </a:r>
          </a:p>
          <a:p>
            <a:pPr algn="l" rtl="0">
              <a:spcBef>
                <a:spcPts val="1200"/>
              </a:spcBef>
              <a:spcAft>
                <a:spcPts val="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Студенты вузов</a:t>
            </a:r>
          </a:p>
          <a:p>
            <a:pPr mar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0AB6838-B539-4C3A-8D4A-7DD226339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444700"/>
            <a:ext cx="9854795" cy="1069267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Сочетайте и комбинируйте:  Кто у вас есть и кто вам нужен</a:t>
            </a:r>
          </a:p>
        </p:txBody>
      </p:sp>
    </p:spTree>
    <p:extLst>
      <p:ext uri="{BB962C8B-B14F-4D97-AF65-F5344CB8AC3E}">
        <p14:creationId xmlns:p14="http://schemas.microsoft.com/office/powerpoint/2010/main" val="1206565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743E988-79D2-4154-B2BB-10EFD32DA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692174" y="3510944"/>
            <a:ext cx="5332638" cy="707886"/>
          </a:xfrm>
        </p:spPr>
        <p:txBody>
          <a:bodyPr/>
          <a:lstStyle/>
          <a:p>
            <a:pPr algn="l" rtl="0"/>
            <a:r>
              <a:rPr lang="ru-Ru" sz="4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Пример для Ганы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065EC88-8FE1-436A-A392-2906EE6C5D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439817"/>
              </p:ext>
            </p:extLst>
          </p:nvPr>
        </p:nvGraphicFramePr>
        <p:xfrm>
          <a:off x="1723547" y="1034580"/>
          <a:ext cx="10115955" cy="57286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4618">
                  <a:extLst>
                    <a:ext uri="{9D8B030D-6E8A-4147-A177-3AD203B41FA5}">
                      <a16:colId xmlns:a16="http://schemas.microsoft.com/office/drawing/2014/main" val="3699757509"/>
                    </a:ext>
                  </a:extLst>
                </a:gridCol>
                <a:gridCol w="4242015">
                  <a:extLst>
                    <a:ext uri="{9D8B030D-6E8A-4147-A177-3AD203B41FA5}">
                      <a16:colId xmlns:a16="http://schemas.microsoft.com/office/drawing/2014/main" val="4070480941"/>
                    </a:ext>
                  </a:extLst>
                </a:gridCol>
                <a:gridCol w="1920972">
                  <a:extLst>
                    <a:ext uri="{9D8B030D-6E8A-4147-A177-3AD203B41FA5}">
                      <a16:colId xmlns:a16="http://schemas.microsoft.com/office/drawing/2014/main" val="229033787"/>
                    </a:ext>
                  </a:extLst>
                </a:gridCol>
                <a:gridCol w="2038350">
                  <a:extLst>
                    <a:ext uri="{9D8B030D-6E8A-4147-A177-3AD203B41FA5}">
                      <a16:colId xmlns:a16="http://schemas.microsoft.com/office/drawing/2014/main" val="946618890"/>
                    </a:ext>
                  </a:extLst>
                </a:gridCol>
              </a:tblGrid>
              <a:tr h="355633">
                <a:tc>
                  <a:txBody>
                    <a:bodyPr/>
                    <a:lstStyle/>
                    <a:p>
                      <a:pPr algn="l" rtl="0"/>
                      <a:r>
                        <a:rPr lang="ru-Ru" sz="12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2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2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Организация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2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Уровень усилий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7473614"/>
                  </a:ext>
                </a:extLst>
              </a:tr>
              <a:tr h="1029318"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Менеджеры/руководители по оценке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rtl="0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Руководители проекта в целом и руководители по оценке — формирование, группа, мастер-классы и обучение</a:t>
                      </a:r>
                    </a:p>
                    <a:p>
                      <a:pPr marL="171450" indent="-171450" algn="l" rtl="0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Управление оценкой данных и обеспечение качества</a:t>
                      </a:r>
                    </a:p>
                    <a:p>
                      <a:pPr marL="171450" indent="-171450" algn="l" rtl="0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Анализ данных и составление отчетов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GHSC-DC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специалиста</a:t>
                      </a:r>
                    </a:p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50–100 %/2 месяца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29472"/>
                  </a:ext>
                </a:extLst>
              </a:tr>
              <a:tr h="561161"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Технический директор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rtl="0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Основное контактное лицо по вопросам участия правительства</a:t>
                      </a:r>
                    </a:p>
                    <a:p>
                      <a:pPr marL="171450" indent="-171450" algn="l" rtl="0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Руководит тренингом заинтересованных сторон и распространением результатов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GHSC-Гана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директор</a:t>
                      </a:r>
                    </a:p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25–50 %/3 недели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611112"/>
                  </a:ext>
                </a:extLst>
              </a:tr>
              <a:tr h="497114"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Специалисты по мониторингу и оценке и качеству данных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rtl="0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Поддержка в разработке оценки и обучении</a:t>
                      </a:r>
                    </a:p>
                    <a:p>
                      <a:pPr marL="171450" indent="-171450" algn="l" rtl="0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Поддержка оценки данных и обеспечение качества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GHSC-Гана</a:t>
                      </a:r>
                    </a:p>
                    <a:p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специалиста</a:t>
                      </a:r>
                    </a:p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100 %/4 недели 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447252"/>
                  </a:ext>
                </a:extLst>
              </a:tr>
              <a:tr h="469537"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Координатор логистики для выездной деятельности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rtl="0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Управление ежедневными поездками сборщиков данных</a:t>
                      </a:r>
                    </a:p>
                    <a:p>
                      <a:pPr marL="171450" indent="-171450" algn="l" rtl="0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Обеспечение сбора всех данных в учреждениях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GHSC-Гана</a:t>
                      </a:r>
                    </a:p>
                    <a:p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специалист</a:t>
                      </a:r>
                    </a:p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100 %/3 недели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6450325"/>
                  </a:ext>
                </a:extLst>
              </a:tr>
              <a:tr h="763707"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Группа опросов центрального уровня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rtl="0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Опрос ключевых информантов центрального уровня. Составление графика опросов ключевых информантов и отслеживание заполнения модулей опроса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Консультант</a:t>
                      </a:r>
                    </a:p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Младший сборщик данных</a:t>
                      </a:r>
                    </a:p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Сотрудник GHS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человека</a:t>
                      </a:r>
                    </a:p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100 %/3 недели</a:t>
                      </a:r>
                    </a:p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человек — 25 %/4 недели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7450273"/>
                  </a:ext>
                </a:extLst>
              </a:tr>
              <a:tr h="500866"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Финансовый руководитель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rtl="0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Управление выплатами за день и расходами</a:t>
                      </a:r>
                    </a:p>
                    <a:p>
                      <a:pPr marL="171450" indent="-171450" algn="l" rtl="0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Перевозка по контракту, размещение и пр.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GHSC-Гана</a:t>
                      </a:r>
                    </a:p>
                    <a:p>
                      <a:pPr marL="0" marR="0" lvl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 поддержка персонала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человек</a:t>
                      </a:r>
                    </a:p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примерно 33 %, 3 недели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707956"/>
                  </a:ext>
                </a:extLst>
              </a:tr>
              <a:tr h="561161"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Администрация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rtl="0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Управление логистикой мастер-классов и обучения и поддержка других членов группы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GHSC-PSM Гана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человек</a:t>
                      </a:r>
                    </a:p>
                    <a:p>
                      <a:pPr algn="l" rtl="0"/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100 %/2 недели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1254569"/>
                  </a:ext>
                </a:extLst>
              </a:tr>
              <a:tr h="355633">
                <a:tc>
                  <a:txBody>
                    <a:bodyPr/>
                    <a:lstStyle/>
                    <a:p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rtl="0">
                        <a:buFont typeface="Arial" panose="020B0604020202020204" pitchFamily="34" charset="0"/>
                        <a:buChar char="•"/>
                      </a:pP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ru-Ru" sz="12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2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Группа из 11 человек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6627790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EA898272-8154-49E3-BEBE-CFCC04CBE241}"/>
              </a:ext>
            </a:extLst>
          </p:cNvPr>
          <p:cNvSpPr/>
          <p:nvPr/>
        </p:nvSpPr>
        <p:spPr>
          <a:xfrm>
            <a:off x="1723547" y="148994"/>
            <a:ext cx="99894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ru-Ru" sz="1400" b="1" i="1" u="none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 управления:  </a:t>
            </a:r>
            <a:r>
              <a:rPr lang="ru-Ru" sz="1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Министерство здравоохранения в лице технической рабочей группы (TWG); USAID, финансирование и контроль; реализация программы GHSC-PSM в лице регионального директора, технического директора и регионального специалиста по мониторингу и оценке</a:t>
            </a:r>
          </a:p>
        </p:txBody>
      </p:sp>
    </p:spTree>
    <p:extLst>
      <p:ext uri="{BB962C8B-B14F-4D97-AF65-F5344CB8AC3E}">
        <p14:creationId xmlns:p14="http://schemas.microsoft.com/office/powerpoint/2010/main" val="1615670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065EC88-8FE1-436A-A392-2906EE6C5D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27248"/>
              </p:ext>
            </p:extLst>
          </p:nvPr>
        </p:nvGraphicFramePr>
        <p:xfrm>
          <a:off x="1723547" y="1110187"/>
          <a:ext cx="10115955" cy="5333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4618">
                  <a:extLst>
                    <a:ext uri="{9D8B030D-6E8A-4147-A177-3AD203B41FA5}">
                      <a16:colId xmlns:a16="http://schemas.microsoft.com/office/drawing/2014/main" val="3699757509"/>
                    </a:ext>
                  </a:extLst>
                </a:gridCol>
                <a:gridCol w="4242015">
                  <a:extLst>
                    <a:ext uri="{9D8B030D-6E8A-4147-A177-3AD203B41FA5}">
                      <a16:colId xmlns:a16="http://schemas.microsoft.com/office/drawing/2014/main" val="4070480941"/>
                    </a:ext>
                  </a:extLst>
                </a:gridCol>
                <a:gridCol w="1920972">
                  <a:extLst>
                    <a:ext uri="{9D8B030D-6E8A-4147-A177-3AD203B41FA5}">
                      <a16:colId xmlns:a16="http://schemas.microsoft.com/office/drawing/2014/main" val="229033787"/>
                    </a:ext>
                  </a:extLst>
                </a:gridCol>
                <a:gridCol w="2038350">
                  <a:extLst>
                    <a:ext uri="{9D8B030D-6E8A-4147-A177-3AD203B41FA5}">
                      <a16:colId xmlns:a16="http://schemas.microsoft.com/office/drawing/2014/main" val="946618890"/>
                    </a:ext>
                  </a:extLst>
                </a:gridCol>
              </a:tblGrid>
              <a:tr h="355633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ru-Ru" sz="12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ru-Ru" sz="12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ru-Ru" sz="12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Организация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ru-Ru" sz="12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Уровень усилий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7473614"/>
                  </a:ext>
                </a:extLst>
              </a:tr>
              <a:tr h="1269997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Менеджеры/руководители по оценке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rtl="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Руководители проекта в целом и руководители по оценке </a:t>
                      </a:r>
                    </a:p>
                    <a:p>
                      <a:pPr marL="171450" indent="-171450" algn="l" rtl="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Руководить формированием и пересмотром оценки</a:t>
                      </a:r>
                    </a:p>
                    <a:p>
                      <a:pPr marL="171450" indent="-171450" algn="l" rtl="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Руководить мастер-классами и обучением</a:t>
                      </a:r>
                    </a:p>
                    <a:p>
                      <a:pPr marL="171450" indent="-171450" algn="l" rtl="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Управление оценкой данных и обеспечение качества</a:t>
                      </a:r>
                    </a:p>
                    <a:p>
                      <a:pPr marL="171450" indent="-171450" algn="l" rtl="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Анализ данных и составление отчетов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GHSC-DC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специалиста</a:t>
                      </a:r>
                    </a:p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50–100 %/2 месяца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29472"/>
                  </a:ext>
                </a:extLst>
              </a:tr>
              <a:tr h="561161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Технический директор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rtl="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Основное контактное лицо по вопросам участия правительства</a:t>
                      </a:r>
                    </a:p>
                    <a:p>
                      <a:pPr marL="171450" indent="-171450" algn="l" rtl="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Руководит тренингом заинтересованных сторон и распространением результатов</a:t>
                      </a:r>
                    </a:p>
                    <a:p>
                      <a:pPr marL="171450" indent="-171450" algn="l" rtl="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Поддержка в разработке оценки и обучении</a:t>
                      </a:r>
                    </a:p>
                    <a:p>
                      <a:pPr marL="171450" marR="0" lvl="0" indent="-17145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Опрос ключевых информантов центрального уровня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GHSC-Гвинея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директор</a:t>
                      </a:r>
                    </a:p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100 %/3 недели 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611112"/>
                  </a:ext>
                </a:extLst>
              </a:tr>
              <a:tr h="797440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Координатор логистики для выездной деятельности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rtl="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Управление ежедневными поездками сборщиков данных</a:t>
                      </a:r>
                    </a:p>
                    <a:p>
                      <a:pPr marL="171450" indent="-171450" algn="l" rtl="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Обеспечение сбора всех данных в учреждениях</a:t>
                      </a:r>
                    </a:p>
                    <a:p>
                      <a:pPr marL="171450" indent="-171450" algn="l" rtl="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Проверка качества обработки данных группами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Консультант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специалист</a:t>
                      </a:r>
                    </a:p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100 %/5 недель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6450325"/>
                  </a:ext>
                </a:extLst>
              </a:tr>
              <a:tr h="542867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Логистика центрального уровня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rtl="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Управление и поддержка опросов ключевых информантов и обучения сбору данных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GHSC-DC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человек</a:t>
                      </a:r>
                    </a:p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100 %/2,5 недели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7450273"/>
                  </a:ext>
                </a:extLst>
              </a:tr>
              <a:tr h="797440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Руководитель операциями и поддержкой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rtl="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Управление выплатами за день и расходами выездной группы из 40 человек</a:t>
                      </a:r>
                    </a:p>
                    <a:p>
                      <a:pPr marL="171450" indent="-171450" algn="l" rtl="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Перевозка по контракту, размещение и пр.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GHSC-Гвинея</a:t>
                      </a:r>
                    </a:p>
                    <a:p>
                      <a:pPr marL="0" marR="0" lvl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 поддержка персонала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человека</a:t>
                      </a:r>
                    </a:p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ru-Ru" sz="12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примерно 33 %, 3 недели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707956"/>
                  </a:ext>
                </a:extLst>
              </a:tr>
              <a:tr h="3556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rtl="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0000"/>
                        </a:lnSpc>
                      </a:pPr>
                      <a:r>
                        <a:rPr lang="ru-Ru" sz="12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ru-Ru" sz="12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Группа из 7 человек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6627790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DDDDBDE0-1348-41E0-BCCF-F2AFBD11DCE8}"/>
              </a:ext>
            </a:extLst>
          </p:cNvPr>
          <p:cNvSpPr/>
          <p:nvPr/>
        </p:nvSpPr>
        <p:spPr>
          <a:xfrm>
            <a:off x="1723547" y="136294"/>
            <a:ext cx="99894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ru-Ru" sz="1400" b="1" i="1" u="none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 управления:  </a:t>
            </a:r>
            <a:r>
              <a:rPr lang="ru-Ru" sz="1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Министерство здравоохранения в лице ведущего юриста Отдела управления логистикой; USAID, финансирование и контроль; реализация программы GHSC-PSM в лице регионального директора и технического директора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0D2B84CB-ECDD-456E-9BAA-DAD572162A26}"/>
              </a:ext>
            </a:extLst>
          </p:cNvPr>
          <p:cNvSpPr txBox="1">
            <a:spLocks/>
          </p:cNvSpPr>
          <p:nvPr/>
        </p:nvSpPr>
        <p:spPr>
          <a:xfrm rot="16200000">
            <a:off x="-1692174" y="3510944"/>
            <a:ext cx="5332638" cy="70788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 algn="l" defTabSz="604738" rtl="0" eaLnBrk="1" latinLnBrk="0" hangingPunct="1">
              <a:spcBef>
                <a:spcPct val="0"/>
              </a:spcBef>
              <a:buNone/>
              <a:defRPr sz="3174" b="0" i="0" kern="1200">
                <a:solidFill>
                  <a:srgbClr val="BA0C2F"/>
                </a:solidFill>
                <a:latin typeface="Gill Sans MT"/>
                <a:ea typeface="+mj-ea"/>
                <a:cs typeface="Gill Sans MT"/>
              </a:defRPr>
            </a:lvl1pPr>
          </a:lstStyle>
          <a:p>
            <a:pPr algn="l" rtl="0"/>
            <a:r>
              <a:rPr lang="ru-Ru" sz="4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Пример для Гвинеи</a:t>
            </a:r>
          </a:p>
        </p:txBody>
      </p:sp>
    </p:spTree>
    <p:extLst>
      <p:ext uri="{BB962C8B-B14F-4D97-AF65-F5344CB8AC3E}">
        <p14:creationId xmlns:p14="http://schemas.microsoft.com/office/powerpoint/2010/main" val="2458192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8CD743-EAD6-46A5-A19C-E6B1D5CA3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5142451"/>
          </a:xfrm>
        </p:spPr>
        <p:txBody>
          <a:bodyPr>
            <a:noAutofit/>
          </a:bodyPr>
          <a:lstStyle/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NSCA — очень специализированная оценка. Для реализации требуется значительный опыт в сфере здравоохранения, навыки сбора данных, профессионализм и самостоятельность</a:t>
            </a:r>
          </a:p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Для проведения полной оценки NSCA может потребоваться 40–60 (или более!) сборщиков данных, оценивающих выбранные места</a:t>
            </a:r>
          </a:p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Группы из двух сборщиков данных на протяжении двух недель ездят по стране, проводя оценки СММ и КПЭ в 6–10 медицинских учреждениях каждый</a:t>
            </a:r>
          </a:p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Все сборщики данных предварительно проходят обучение в объеме недели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BA57777-B439-4073-A89A-20DF72FC715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t="21346"/>
          <a:stretch/>
        </p:blipFill>
        <p:spPr>
          <a:xfrm>
            <a:off x="6197601" y="936796"/>
            <a:ext cx="5042384" cy="5288075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FCC314C7-3146-4FDF-BC29-177935C2A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933167"/>
            <a:ext cx="5079595" cy="580800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Сборщики данных</a:t>
            </a:r>
          </a:p>
        </p:txBody>
      </p:sp>
    </p:spTree>
    <p:extLst>
      <p:ext uri="{BB962C8B-B14F-4D97-AF65-F5344CB8AC3E}">
        <p14:creationId xmlns:p14="http://schemas.microsoft.com/office/powerpoint/2010/main" val="2075037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7E83E48-47AA-4E7E-A71F-8D6C75547A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57372" y="933167"/>
            <a:ext cx="5863771" cy="5370098"/>
          </a:xfrm>
        </p:spPr>
        <p:txBody>
          <a:bodyPr>
            <a:noAutofit/>
          </a:bodyPr>
          <a:lstStyle/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ru-Ru" sz="1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Способность работать с функциональными областями различных цепочек поставок </a:t>
            </a:r>
            <a:br>
              <a:rPr lang="ru-Ru" sz="1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(например, распределением, прогнозированием, фармакологическим надзором)</a:t>
            </a:r>
          </a:p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ru-Ru" sz="1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Профессиональное понимание ключевых продуктов здравоохранения и понятий системы здравоохранения </a:t>
            </a:r>
            <a:br>
              <a:rPr lang="ru-Ru" sz="1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(например, товаров-маркеров, уровней дефицита, инструментов информационной системы управления логистикой)</a:t>
            </a:r>
          </a:p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ru-Ru" sz="1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Опыт работы с крупным оценками и понимание сбора данных и лучших методов</a:t>
            </a:r>
          </a:p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ru-Ru" sz="1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Высокий уровень профессионализма — способность представлять Министерство здравоохранения на территории страны</a:t>
            </a:r>
          </a:p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ru-Ru" sz="1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Высокая степень самостоятельности — способность проводить оценки во множестве мест с минимальным (удаленным) надзором</a:t>
            </a:r>
          </a:p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ru-Ru" sz="1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Доступность на три недели — одна неделя обучения и две недели сбора данных</a:t>
            </a:r>
          </a:p>
          <a:p>
            <a:pPr algn="l" rtl="0">
              <a:spcBef>
                <a:spcPts val="600"/>
              </a:spcBef>
              <a:spcAft>
                <a:spcPts val="600"/>
              </a:spcAft>
            </a:pPr>
            <a:r>
              <a:rPr lang="ru-Ru" sz="1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Готовность к поездкам, в том числе в удаленные регионы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CC314C7-3146-4FDF-BC29-177935C2A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100" y="444700"/>
            <a:ext cx="4708072" cy="1069267"/>
          </a:xfrm>
        </p:spPr>
        <p:txBody>
          <a:bodyPr/>
          <a:lstStyle/>
          <a:p>
            <a:pPr algn="r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Необходимые навыки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CBC77C5-2CB1-47C3-A1A3-D75CACECD33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8857" r="14571"/>
          <a:stretch/>
        </p:blipFill>
        <p:spPr>
          <a:xfrm>
            <a:off x="870857" y="1631476"/>
            <a:ext cx="4383315" cy="4293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232157"/>
      </p:ext>
    </p:extLst>
  </p:cSld>
  <p:clrMapOvr>
    <a:masterClrMapping/>
  </p:clrMapOvr>
</p:sld>
</file>

<file path=ppt/theme/theme1.xml><?xml version="1.0" encoding="utf-8"?>
<a:theme xmlns:a="http://schemas.openxmlformats.org/drawingml/2006/main" name="1_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6E7FE0B4-595A-46C2-B2B4-072805A4A730}"/>
</file>

<file path=customXml/itemProps2.xml><?xml version="1.0" encoding="utf-8"?>
<ds:datastoreItem xmlns:ds="http://schemas.openxmlformats.org/officeDocument/2006/customXml" ds:itemID="{0CBBE60F-953D-4F77-A431-38F660C327BB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EF8E9B51-83B8-4F1C-AB0E-D4C9E2C46AF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15635B39-F351-4E15-BA05-0409C307293D}">
  <ds:schemaRefs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www.w3.org/XML/1998/namespace"/>
    <ds:schemaRef ds:uri="http://schemas.microsoft.com/office/infopath/2007/PartnerControls"/>
    <ds:schemaRef ds:uri="8d7096d6-fc66-4344-9e3f-2445529a09f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1495</Words>
  <Application>Microsoft Office PowerPoint</Application>
  <PresentationFormat>Widescreen</PresentationFormat>
  <Paragraphs>211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Gill Sans MT</vt:lpstr>
      <vt:lpstr>Times</vt:lpstr>
      <vt:lpstr>1_16.9-Template_12.7.2016</vt:lpstr>
      <vt:lpstr>PowerPoint Presentation</vt:lpstr>
      <vt:lpstr>Задача</vt:lpstr>
      <vt:lpstr>Общая (командная) картина</vt:lpstr>
      <vt:lpstr>Ключевые задачи группы оценки включают в себя:</vt:lpstr>
      <vt:lpstr>Сочетайте и комбинируйте:  Кто у вас есть и кто вам нужен</vt:lpstr>
      <vt:lpstr>Пример для Ганы</vt:lpstr>
      <vt:lpstr>PowerPoint Presentation</vt:lpstr>
      <vt:lpstr>Сборщики данных</vt:lpstr>
      <vt:lpstr>Необходимые навыки</vt:lpstr>
      <vt:lpstr>Два подхода к найму сборщиков данных</vt:lpstr>
      <vt:lpstr>Политика, лучшие методы и ограничения</vt:lpstr>
      <vt:lpstr>Рабочий лист «Сочетание и комбинирование»:  Формирование группы оценки NSCA</vt:lpstr>
      <vt:lpstr>Выводы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Pakhapat Boonchusanong</cp:lastModifiedBy>
  <cp:revision>17</cp:revision>
  <cp:lastPrinted>2022-08-09T08:39:09Z</cp:lastPrinted>
  <dcterms:created xsi:type="dcterms:W3CDTF">2018-05-01T03:53:35Z</dcterms:created>
  <dcterms:modified xsi:type="dcterms:W3CDTF">2022-08-09T08:39:11Z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